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5" r:id="rId5"/>
    <p:sldId id="267" r:id="rId6"/>
    <p:sldId id="268" r:id="rId7"/>
    <p:sldId id="269" r:id="rId8"/>
    <p:sldId id="270" r:id="rId9"/>
    <p:sldId id="271" r:id="rId10"/>
    <p:sldId id="275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A4A6CC8-A34E-464D-B7E9-AF9E62C52C0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6CC8-A34E-464D-B7E9-AF9E62C52C0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A4A6CC8-A34E-464D-B7E9-AF9E62C52C0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6CC8-A34E-464D-B7E9-AF9E62C52C0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6CC8-A34E-464D-B7E9-AF9E62C52C0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A4A6CC8-A34E-464D-B7E9-AF9E62C52C0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A4A6CC8-A34E-464D-B7E9-AF9E62C52C0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6CC8-A34E-464D-B7E9-AF9E62C52C0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6CC8-A34E-464D-B7E9-AF9E62C52C0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6CC8-A34E-464D-B7E9-AF9E62C52C0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A4A6CC8-A34E-464D-B7E9-AF9E62C52C0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4A6CC8-A34E-464D-B7E9-AF9E62C52C0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714356"/>
            <a:ext cx="7000924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Материально-техническое сопровождение детей с ОВЗ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ГБОУ СОШ № 2 «ОЦ» с. Борское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Оборудование сенсорной комнаты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Ультразвуковой увлажнитель-ионизатор воздуха </a:t>
            </a:r>
            <a:r>
              <a:rPr lang="en-US" sz="2400" dirty="0" smtClean="0"/>
              <a:t>AICSPS</a:t>
            </a:r>
            <a:r>
              <a:rPr lang="ru-RU" sz="2400" dirty="0" smtClean="0"/>
              <a:t> -</a:t>
            </a:r>
            <a:r>
              <a:rPr lang="ru-RU" sz="2400" dirty="0" smtClean="0"/>
              <a:t>840;</a:t>
            </a:r>
          </a:p>
          <a:p>
            <a:r>
              <a:rPr lang="ru-RU" sz="2400" dirty="0" smtClean="0"/>
              <a:t>Музыкальный центр </a:t>
            </a:r>
            <a:r>
              <a:rPr lang="en-US" sz="2400" dirty="0" smtClean="0"/>
              <a:t>SONI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Кресло-пуф  «Нега</a:t>
            </a:r>
            <a:r>
              <a:rPr lang="ru-RU" sz="2400" dirty="0" smtClean="0"/>
              <a:t>»;</a:t>
            </a:r>
          </a:p>
          <a:p>
            <a:r>
              <a:rPr lang="ru-RU" sz="2400" dirty="0" err="1" smtClean="0"/>
              <a:t>Фиброоптическая</a:t>
            </a:r>
            <a:r>
              <a:rPr lang="ru-RU" sz="2400" dirty="0" smtClean="0"/>
              <a:t> система «Фонтан света</a:t>
            </a:r>
            <a:r>
              <a:rPr lang="ru-RU" sz="2400" dirty="0" smtClean="0"/>
              <a:t>»;</a:t>
            </a:r>
          </a:p>
          <a:p>
            <a:r>
              <a:rPr lang="ru-RU" sz="2400" dirty="0" err="1" smtClean="0"/>
              <a:t>СД-диски</a:t>
            </a:r>
            <a:r>
              <a:rPr lang="ru-RU" sz="2400" dirty="0" smtClean="0"/>
              <a:t> для </a:t>
            </a:r>
            <a:r>
              <a:rPr lang="ru-RU" sz="2400" dirty="0" smtClean="0"/>
              <a:t>релаксации.</a:t>
            </a:r>
            <a:endParaRPr lang="ru-RU" sz="2400" dirty="0"/>
          </a:p>
        </p:txBody>
      </p:sp>
      <p:pic>
        <p:nvPicPr>
          <p:cNvPr id="4" name="Picture 2" descr="C:\Windows\Temp\Rar$DIa0.393\20210315_133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405575" y="3952879"/>
            <a:ext cx="2476517" cy="1857388"/>
          </a:xfrm>
          <a:prstGeom prst="rect">
            <a:avLst/>
          </a:prstGeom>
          <a:noFill/>
        </p:spPr>
      </p:pic>
      <p:pic>
        <p:nvPicPr>
          <p:cNvPr id="28674" name="Picture 2" descr="C:\Users\Самара\Downloads\20210315_13293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74342" y="4226725"/>
            <a:ext cx="2381267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Изменение</a:t>
            </a:r>
            <a:r>
              <a:rPr lang="ru-RU" sz="2200" dirty="0" smtClean="0"/>
              <a:t>, улучшение и обогащение предметно-развивающей среды, является одним из эффективных условий реализации образовательного процесса ребенка с ОВЗ.</a:t>
            </a:r>
            <a:r>
              <a:rPr lang="ru-RU" sz="27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Различные варианты материалов по одной теме (живые объекты, объемные предметы, плоскостные предметы, иллюстрации). Схемы и алгоритмы действий. Модели последовательности рассказывания, описания.</a:t>
            </a:r>
          </a:p>
          <a:p>
            <a:r>
              <a:rPr lang="ru-RU" sz="1800" dirty="0" smtClean="0"/>
              <a:t>Предметы </a:t>
            </a:r>
            <a:r>
              <a:rPr lang="ru-RU" sz="1800" dirty="0" smtClean="0"/>
              <a:t>для развития перцептивных действий. Предметы для развития сенсорной сферы. Реальные предметы для рассматривания и обследования различной формы, цвета, величины. Подборки простого иллюстративного материала по ознакомлению с природой, окружающим, действиями </a:t>
            </a:r>
            <a:r>
              <a:rPr lang="ru-RU" sz="1800" dirty="0" smtClean="0"/>
              <a:t>людей.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26626" name="Picture 2" descr="C:\Windows\Temp\Rar$DIa0.694\IMG_20210315_13420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3315"/>
            <a:ext cx="1785950" cy="1335919"/>
          </a:xfrm>
          <a:prstGeom prst="rect">
            <a:avLst/>
          </a:prstGeom>
          <a:noFill/>
        </p:spPr>
      </p:pic>
      <p:pic>
        <p:nvPicPr>
          <p:cNvPr id="26627" name="Picture 3" descr="C:\Windows\Temp\Rar$DIa0.414\IMG_20210315_13401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714753"/>
            <a:ext cx="1285884" cy="1719060"/>
          </a:xfrm>
          <a:prstGeom prst="rect">
            <a:avLst/>
          </a:prstGeom>
          <a:noFill/>
        </p:spPr>
      </p:pic>
      <p:pic>
        <p:nvPicPr>
          <p:cNvPr id="26628" name="Picture 4" descr="C:\Windows\Temp\Rar$DIa0.756\IMG_20210315_13371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143512"/>
            <a:ext cx="1015298" cy="1357322"/>
          </a:xfrm>
          <a:prstGeom prst="rect">
            <a:avLst/>
          </a:prstGeom>
          <a:noFill/>
        </p:spPr>
      </p:pic>
      <p:pic>
        <p:nvPicPr>
          <p:cNvPr id="26629" name="Picture 5" descr="C:\Windows\Temp\Rar$DIa0.788\IMG_20210315_133927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5" y="3786190"/>
            <a:ext cx="1214446" cy="1623557"/>
          </a:xfrm>
          <a:prstGeom prst="rect">
            <a:avLst/>
          </a:prstGeom>
          <a:noFill/>
        </p:spPr>
      </p:pic>
      <p:pic>
        <p:nvPicPr>
          <p:cNvPr id="26631" name="Picture 7" descr="C:\Users\Самара\Downloads\IMG_20210315_1638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857628"/>
            <a:ext cx="2143108" cy="1603079"/>
          </a:xfrm>
          <a:prstGeom prst="rect">
            <a:avLst/>
          </a:prstGeom>
          <a:noFill/>
        </p:spPr>
      </p:pic>
      <p:pic>
        <p:nvPicPr>
          <p:cNvPr id="26632" name="Picture 8" descr="C:\Users\Самара\Downloads\IMG_20210315_163914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4714884"/>
            <a:ext cx="1389338" cy="1857364"/>
          </a:xfrm>
          <a:prstGeom prst="rect">
            <a:avLst/>
          </a:prstGeom>
          <a:noFill/>
        </p:spPr>
      </p:pic>
      <p:pic>
        <p:nvPicPr>
          <p:cNvPr id="26633" name="Picture 9" descr="C:\Users\Самара\Downloads\IMG_20210315_1639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5214950"/>
            <a:ext cx="1643042" cy="1229021"/>
          </a:xfrm>
          <a:prstGeom prst="rect">
            <a:avLst/>
          </a:prstGeom>
          <a:noFill/>
        </p:spPr>
      </p:pic>
      <p:pic>
        <p:nvPicPr>
          <p:cNvPr id="26634" name="Picture 10" descr="C:\Users\Самара\Downloads\IMG_20210315_1638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5295460"/>
            <a:ext cx="2088913" cy="1562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96276" cy="106203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Изменение, улучшение и обогащение предметно-развивающей среды, является одним из эффективных условий реализации образовательного процесса ребенка с ОВЗ. </a:t>
            </a:r>
            <a:endParaRPr lang="ru-RU" sz="1800" dirty="0"/>
          </a:p>
        </p:txBody>
      </p:sp>
      <p:pic>
        <p:nvPicPr>
          <p:cNvPr id="4" name="Picture 6" descr="C:\Windows\Temp\Rar$DIa0.572\изображение_viber_2021-03-15_16-16-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1639888" cy="2186517"/>
          </a:xfrm>
          <a:prstGeom prst="rect">
            <a:avLst/>
          </a:prstGeom>
          <a:noFill/>
        </p:spPr>
      </p:pic>
      <p:pic>
        <p:nvPicPr>
          <p:cNvPr id="27650" name="Picture 2" descr="C:\Windows\Temp\Rar$DIa0.924\изображение_viber_2021-03-15_16-15-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071942"/>
            <a:ext cx="1785950" cy="2381266"/>
          </a:xfrm>
          <a:prstGeom prst="rect">
            <a:avLst/>
          </a:prstGeom>
          <a:noFill/>
        </p:spPr>
      </p:pic>
      <p:pic>
        <p:nvPicPr>
          <p:cNvPr id="27651" name="Picture 3" descr="C:\Windows\Temp\Rar$DIa0.612\изображение_viber_2021-03-15_16-15-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643050"/>
            <a:ext cx="1500198" cy="2000264"/>
          </a:xfrm>
          <a:prstGeom prst="rect">
            <a:avLst/>
          </a:prstGeom>
          <a:noFill/>
        </p:spPr>
      </p:pic>
      <p:pic>
        <p:nvPicPr>
          <p:cNvPr id="27652" name="Picture 4" descr="C:\Windows\Temp\Rar$DIa0.066\изображение_viber_2021-03-15_16-14-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000504"/>
            <a:ext cx="1857388" cy="2476517"/>
          </a:xfrm>
          <a:prstGeom prst="rect">
            <a:avLst/>
          </a:prstGeom>
          <a:noFill/>
        </p:spPr>
      </p:pic>
      <p:pic>
        <p:nvPicPr>
          <p:cNvPr id="27653" name="Picture 5" descr="C:\Windows\Temp\Rar$DIa0.589\изображение_viber_2021-03-15_16-14-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1857364"/>
            <a:ext cx="2285984" cy="1714488"/>
          </a:xfrm>
          <a:prstGeom prst="rect">
            <a:avLst/>
          </a:prstGeom>
          <a:noFill/>
        </p:spPr>
      </p:pic>
      <p:pic>
        <p:nvPicPr>
          <p:cNvPr id="27654" name="Picture 6" descr="C:\Users\Самара\Downloads\изображение_viber_2021-03-15_16-14-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143380"/>
            <a:ext cx="2643206" cy="1982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доступности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В ГБОУ СОШ № 2 «ОЦ» с. Борское </a:t>
            </a:r>
            <a:r>
              <a:rPr lang="ru-RU" dirty="0" smtClean="0"/>
              <a:t>в соответствии с требованиями, </a:t>
            </a:r>
            <a:r>
              <a:rPr lang="ru-RU" dirty="0" smtClean="0"/>
              <a:t>установленными законодательными </a:t>
            </a:r>
            <a:r>
              <a:rPr lang="ru-RU" dirty="0" smtClean="0"/>
              <a:t>и иными нормативными правовыми актами, обеспечивается </a:t>
            </a:r>
            <a:r>
              <a:rPr lang="ru-RU" dirty="0" smtClean="0"/>
              <a:t>создание детям с ОВЗ и детям-инвалидам </a:t>
            </a:r>
            <a:r>
              <a:rPr lang="ru-RU" dirty="0" smtClean="0"/>
              <a:t>следующих условий доступности: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возможность самостоятельного передвижения по ГБОУ СОШ № 2 «ОЦ» с. Борское</a:t>
            </a:r>
            <a:r>
              <a:rPr lang="ru-RU" dirty="0" smtClean="0"/>
              <a:t> </a:t>
            </a:r>
            <a:r>
              <a:rPr lang="ru-RU" dirty="0" smtClean="0"/>
              <a:t>в целях доступа к </a:t>
            </a:r>
            <a:r>
              <a:rPr lang="ru-RU" dirty="0" smtClean="0"/>
              <a:t>месту предоставления </a:t>
            </a:r>
            <a:r>
              <a:rPr lang="ru-RU" dirty="0" smtClean="0"/>
              <a:t>услуги;</a:t>
            </a:r>
          </a:p>
          <a:p>
            <a:r>
              <a:rPr lang="ru-RU" dirty="0" smtClean="0"/>
              <a:t>проведение </a:t>
            </a:r>
            <a:r>
              <a:rPr lang="ru-RU" dirty="0" smtClean="0"/>
              <a:t>инструктажа сотрудников, осуществляющих первичный контакт </a:t>
            </a:r>
            <a:r>
              <a:rPr lang="ru-RU" dirty="0" smtClean="0"/>
              <a:t>с получателями </a:t>
            </a:r>
            <a:r>
              <a:rPr lang="ru-RU" dirty="0" smtClean="0"/>
              <a:t>образовательной услуги, по вопросам ознакомления инвалидов </a:t>
            </a:r>
            <a:r>
              <a:rPr lang="ru-RU" dirty="0" smtClean="0"/>
              <a:t>с размещением </a:t>
            </a:r>
            <a:r>
              <a:rPr lang="ru-RU" dirty="0" smtClean="0"/>
              <a:t>и планировкой помещений, последовательностью действий и </a:t>
            </a:r>
            <a:r>
              <a:rPr lang="ru-RU" dirty="0" smtClean="0"/>
              <a:t>маршрутом передвижения </a:t>
            </a:r>
            <a:r>
              <a:rPr lang="ru-RU" dirty="0" smtClean="0"/>
              <a:t>при получении услуги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содействие инвалиду при входе в здание и выходе из него, информирование его </a:t>
            </a:r>
            <a:r>
              <a:rPr lang="ru-RU" dirty="0" smtClean="0"/>
              <a:t>о доступных </a:t>
            </a:r>
            <a:r>
              <a:rPr lang="ru-RU" dirty="0" smtClean="0"/>
              <a:t>маршрутах общественного транспорта;</a:t>
            </a:r>
          </a:p>
          <a:p>
            <a:r>
              <a:rPr lang="ru-RU" dirty="0" smtClean="0"/>
              <a:t>надлежащее </a:t>
            </a:r>
            <a:r>
              <a:rPr lang="ru-RU" dirty="0" smtClean="0"/>
              <a:t>размещение носителей информации о порядке </a:t>
            </a:r>
            <a:r>
              <a:rPr lang="ru-RU" dirty="0" smtClean="0"/>
              <a:t>предоставления образовательной </a:t>
            </a:r>
            <a:r>
              <a:rPr lang="ru-RU" dirty="0" smtClean="0"/>
              <a:t>услуги, ее оформлении в доступной для инвалидов форме с </a:t>
            </a:r>
            <a:r>
              <a:rPr lang="ru-RU" dirty="0" smtClean="0"/>
              <a:t>учетом  ограничений </a:t>
            </a:r>
            <a:r>
              <a:rPr lang="ru-RU" dirty="0" smtClean="0"/>
              <a:t>их жизнедеятельности.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53400" cy="9906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рамках программы "Доступная среда" для беспрепятственного доступа в здание учреждения лиц с ограниченными возможностями и других маломобильных групп населения установлены: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Пандус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кнопка </a:t>
            </a:r>
            <a:r>
              <a:rPr lang="ru-RU" sz="2400" dirty="0" smtClean="0"/>
              <a:t>для оказания </a:t>
            </a:r>
            <a:r>
              <a:rPr lang="ru-RU" sz="2400" dirty="0" smtClean="0"/>
              <a:t>помощи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лицам с ограниченными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</a:t>
            </a:r>
            <a:r>
              <a:rPr lang="ru-RU" sz="2400" dirty="0" smtClean="0"/>
              <a:t>озможностями здоровья</a:t>
            </a:r>
          </a:p>
          <a:p>
            <a:endParaRPr lang="ru-RU" dirty="0"/>
          </a:p>
        </p:txBody>
      </p:sp>
      <p:pic>
        <p:nvPicPr>
          <p:cNvPr id="8" name="Picture 5" descr="C:\Windows\Temp\Rar$DIa0.001\1615781969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21703" y="1893083"/>
            <a:ext cx="2000264" cy="1500198"/>
          </a:xfrm>
          <a:prstGeom prst="rect">
            <a:avLst/>
          </a:prstGeom>
          <a:noFill/>
        </p:spPr>
      </p:pic>
      <p:pic>
        <p:nvPicPr>
          <p:cNvPr id="9" name="Picture 4" descr="C:\Windows\Temp\Rar$DIa0.276\1615781969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57752" y="3929067"/>
            <a:ext cx="2286016" cy="1714512"/>
          </a:xfrm>
          <a:prstGeom prst="rect">
            <a:avLst/>
          </a:prstGeom>
          <a:noFill/>
        </p:spPr>
      </p:pic>
      <p:pic>
        <p:nvPicPr>
          <p:cNvPr id="10" name="Picture 2" descr="C:\Windows\Temp\Rar$DIa0.693\16157819697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798484" y="3988598"/>
            <a:ext cx="2190764" cy="1643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53400" cy="9906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рамках программы "Доступная среда" для беспрепятственного доступа в здание учреждения лиц с ограниченными возможностями и других маломобильных групп населения установлены: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организации обучения детей с ограниченными возможностями здоровья по зрению на стеклянные двери входов на </a:t>
            </a:r>
            <a:r>
              <a:rPr lang="ru-RU" dirty="0" smtClean="0"/>
              <a:t>этажи </a:t>
            </a:r>
            <a:r>
              <a:rPr lang="ru-RU" dirty="0" smtClean="0"/>
              <a:t>нанесены контрастные предупредительные знаки для слабовидящих «желтый круг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" name="Picture 6" descr="C:\Windows\Temp\Rar$DIa0.316\1615781969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37662" y="4277322"/>
            <a:ext cx="2214546" cy="1660910"/>
          </a:xfrm>
          <a:prstGeom prst="rect">
            <a:avLst/>
          </a:prstGeom>
          <a:noFill/>
        </p:spPr>
      </p:pic>
      <p:pic>
        <p:nvPicPr>
          <p:cNvPr id="13" name="Picture 7" descr="C:\Windows\Temp\Rar$DIa0.160\161578196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98286" y="4202912"/>
            <a:ext cx="2190765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53400" cy="9906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рамках программы "Доступная среда" для беспрепятственного доступа в здание учреждения лиц с ограниченными возможностями и других маломобильных групп населения установлены: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мостики-порожки для маломобильных обучающихся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3" descr="C:\Windows\Temp\Rar$DIa0.076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2375" y="2797965"/>
            <a:ext cx="2952771" cy="2214578"/>
          </a:xfrm>
          <a:prstGeom prst="rect">
            <a:avLst/>
          </a:prstGeom>
          <a:noFill/>
        </p:spPr>
      </p:pic>
      <p:pic>
        <p:nvPicPr>
          <p:cNvPr id="8" name="Picture 2" descr="C:\Windows\Temp\Rar$DIa0.244\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000496" y="3000372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53400" cy="9906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рамках программы "Доступная среда" для беспрепятственного доступа в здание учреждения лиц с ограниченными возможностями и других маломобильных групп населения установлены: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этажах </a:t>
            </a:r>
            <a:r>
              <a:rPr lang="ru-RU" dirty="0" smtClean="0"/>
              <a:t>здания нанесены предупредительные знаки для слабовидящих «желтая полоса».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Windows\Temp\Rar$DIa0.943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81169" y="3333749"/>
            <a:ext cx="2667018" cy="2000264"/>
          </a:xfrm>
          <a:prstGeom prst="rect">
            <a:avLst/>
          </a:prstGeom>
          <a:noFill/>
        </p:spPr>
      </p:pic>
      <p:pic>
        <p:nvPicPr>
          <p:cNvPr id="8" name="Picture 5" descr="C:\Windows\Temp\Rar$DIa0.579\16157819697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63206" y="3437926"/>
            <a:ext cx="2357422" cy="1768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53400" cy="9906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рамках программы "Доступная среда" для беспрепятственного доступа в здание учреждения лиц с ограниченными возможностями и других маломобильных групп населения установлены: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Указатели для маломобильных обучающихся.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7" descr="C:\Windows\Temp\Rar$DIa0.158\1615781969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67930" y="3232542"/>
            <a:ext cx="2428860" cy="1821645"/>
          </a:xfrm>
          <a:prstGeom prst="rect">
            <a:avLst/>
          </a:prstGeom>
          <a:noFill/>
        </p:spPr>
      </p:pic>
      <p:pic>
        <p:nvPicPr>
          <p:cNvPr id="9" name="Picture 5" descr="C:\Windows\Temp\Rar$DIa0.748\1615781969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75418" y="3268261"/>
            <a:ext cx="2143108" cy="1607331"/>
          </a:xfrm>
          <a:prstGeom prst="rect">
            <a:avLst/>
          </a:prstGeom>
          <a:noFill/>
        </p:spPr>
      </p:pic>
      <p:pic>
        <p:nvPicPr>
          <p:cNvPr id="10" name="Picture 6" descr="C:\Windows\Temp\Rar$DIa0.921\16157819697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23507" y="3105312"/>
            <a:ext cx="2928926" cy="2196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53400" cy="9906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рамках программы "Доступная среда" для беспрепятственного доступа в здание учреждения лиц с ограниченными возможностями и других маломобильных групп населения установлены: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Оборудование столовой специальными </a:t>
            </a:r>
            <a:r>
              <a:rPr lang="ru-RU" dirty="0" smtClean="0"/>
              <a:t>умывальниками.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 descr="C:\Windows\Temp\Rar$DIa0.261\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06291" y="3694247"/>
            <a:ext cx="2693480" cy="2020110"/>
          </a:xfrm>
          <a:prstGeom prst="rect">
            <a:avLst/>
          </a:prstGeom>
          <a:noFill/>
        </p:spPr>
      </p:pic>
      <p:pic>
        <p:nvPicPr>
          <p:cNvPr id="4100" name="Picture 4" descr="C:\Windows\Temp\Rar$DIa0.591\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7" y="2500306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53400" cy="9906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рамках программы "Доступная среда" для беспрепятственного доступа в здание учреждения лиц с ограниченными возможностями и других маломобильных групп населения установлены: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Оборудование </a:t>
            </a:r>
            <a:r>
              <a:rPr lang="ru-RU" dirty="0" smtClean="0"/>
              <a:t>туалетной комнаты.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Windows\Temp\Rar$DIa0.488\1615781969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59631" y="2797964"/>
            <a:ext cx="2952771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120</TotalTime>
  <Words>500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Материально-техническое сопровождение детей с ОВЗ</vt:lpstr>
      <vt:lpstr>Условия доступности</vt:lpstr>
      <vt:lpstr>В рамках программы "Доступная среда" для беспрепятственного доступа в здание учреждения лиц с ограниченными возможностями и других маломобильных групп населения установлены:</vt:lpstr>
      <vt:lpstr>В рамках программы "Доступная среда" для беспрепятственного доступа в здание учреждения лиц с ограниченными возможностями и других маломобильных групп населения установлены:</vt:lpstr>
      <vt:lpstr>В рамках программы "Доступная среда" для беспрепятственного доступа в здание учреждения лиц с ограниченными возможностями и других маломобильных групп населения установлены:</vt:lpstr>
      <vt:lpstr>В рамках программы "Доступная среда" для беспрепятственного доступа в здание учреждения лиц с ограниченными возможностями и других маломобильных групп населения установлены:</vt:lpstr>
      <vt:lpstr>В рамках программы "Доступная среда" для беспрепятственного доступа в здание учреждения лиц с ограниченными возможностями и других маломобильных групп населения установлены:</vt:lpstr>
      <vt:lpstr>В рамках программы "Доступная среда" для беспрепятственного доступа в здание учреждения лиц с ограниченными возможностями и других маломобильных групп населения установлены:</vt:lpstr>
      <vt:lpstr>В рамках программы "Доступная среда" для беспрепятственного доступа в здание учреждения лиц с ограниченными возможностями и других маломобильных групп населения установлены:</vt:lpstr>
      <vt:lpstr>Оборудование сенсорной комнаты</vt:lpstr>
      <vt:lpstr>  Изменение, улучшение и обогащение предметно-развивающей среды, является одним из эффективных условий реализации образовательного процесса ребенка с ОВЗ.  </vt:lpstr>
      <vt:lpstr>Изменение, улучшение и обогащение предметно-развивающей среды, является одним из эффективных условий реализации образовательного процесса ребенка с ОВЗ.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Материально-техническое сопровождение детей с ОВЗ</dc:title>
  <dc:creator>Самара</dc:creator>
  <cp:lastModifiedBy>Самара</cp:lastModifiedBy>
  <cp:revision>48</cp:revision>
  <dcterms:created xsi:type="dcterms:W3CDTF">2021-03-15T10:58:49Z</dcterms:created>
  <dcterms:modified xsi:type="dcterms:W3CDTF">2021-03-15T12:59:01Z</dcterms:modified>
</cp:coreProperties>
</file>