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17"/>
  </p:notesMasterIdLst>
  <p:sldIdLst>
    <p:sldId id="256" r:id="rId2"/>
    <p:sldId id="297" r:id="rId3"/>
    <p:sldId id="299" r:id="rId4"/>
    <p:sldId id="301" r:id="rId5"/>
    <p:sldId id="302" r:id="rId6"/>
    <p:sldId id="288" r:id="rId7"/>
    <p:sldId id="303" r:id="rId8"/>
    <p:sldId id="305" r:id="rId9"/>
    <p:sldId id="264" r:id="rId10"/>
    <p:sldId id="307" r:id="rId11"/>
    <p:sldId id="304" r:id="rId12"/>
    <p:sldId id="308" r:id="rId13"/>
    <p:sldId id="309" r:id="rId14"/>
    <p:sldId id="310" r:id="rId15"/>
    <p:sldId id="28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1" autoAdjust="0"/>
    <p:restoredTop sz="94660"/>
  </p:normalViewPr>
  <p:slideViewPr>
    <p:cSldViewPr snapToGrid="0">
      <p:cViewPr varScale="1">
        <p:scale>
          <a:sx n="75" d="100"/>
          <a:sy n="75" d="100"/>
        </p:scale>
        <p:origin x="105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F73EF-C577-4E0C-8645-6108F877D884}" type="datetimeFigureOut">
              <a:rPr lang="ru-RU" smtClean="0"/>
              <a:pPr/>
              <a:t>15.02.2025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A16967-2CA7-41BC-BD00-84143D2A6B9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2646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1128" y="671987"/>
            <a:ext cx="7478973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4084" y="3219900"/>
            <a:ext cx="6934767" cy="94266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15.02.2025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3668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15.02.2025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5904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15.02.2025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0000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morning" dir="t"/>
            </a:scene3d>
            <a:sp3d extrusionH="57150" contourW="12700" prstMaterial="matte">
              <a:bevelT w="38100" h="38100"/>
              <a:contourClr>
                <a:srgbClr val="777777"/>
              </a:contourClr>
            </a:sp3d>
          </a:bodyPr>
          <a:lstStyle>
            <a:lvl1pPr>
              <a:defRPr>
                <a:solidFill>
                  <a:srgbClr val="8A8700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15.02.2025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2044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841" y="576263"/>
            <a:ext cx="7588155" cy="2852737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841" y="3551524"/>
            <a:ext cx="7588155" cy="103412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15.02.2025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7432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15.02.2025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3901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15.02.2025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6817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15.02.2025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3454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15.02.2025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0451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15.02.2025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9662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15.02.2025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5001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morning" dir="t"/>
            </a:scene3d>
            <a:sp3d extrusionH="57150" contourW="12700" prstMaterial="matte">
              <a:bevelT w="38100" h="38100"/>
              <a:contourClr>
                <a:srgbClr val="777777"/>
              </a:contourClr>
            </a:sp3d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5F458-6A3E-4B0B-AF47-FB9313319433}" type="datetimeFigureOut">
              <a:rPr lang="ru-RU" smtClean="0"/>
              <a:pPr/>
              <a:t>15.02.2025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075B8-A22A-4273-A81F-F37386C1E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064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ACA800"/>
          </a:solidFill>
          <a:effectLst/>
          <a:latin typeface="Intro " panose="020000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E483DC-FE5F-40E2-BF98-9004B9D0B7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5840" y="671987"/>
            <a:ext cx="7824261" cy="278967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Мастер – класс для старшеклассников </a:t>
            </a:r>
            <a:endParaRPr lang="ru-RU" sz="3600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7F93EE9-506F-4E4B-8C27-A2001EA24F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30583" y="3846917"/>
            <a:ext cx="5528268" cy="942667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dirty="0" err="1" smtClean="0"/>
              <a:t>Дубовицких</a:t>
            </a:r>
            <a:r>
              <a:rPr lang="ru-RU" dirty="0" smtClean="0"/>
              <a:t> Татьяна Юрьевна,</a:t>
            </a:r>
          </a:p>
          <a:p>
            <a:pPr algn="r"/>
            <a:r>
              <a:rPr lang="ru-RU" dirty="0" smtClean="0"/>
              <a:t> учитель математики, заместитель директора по УВР</a:t>
            </a:r>
          </a:p>
          <a:p>
            <a:pPr algn="r"/>
            <a:r>
              <a:rPr lang="ru-RU" dirty="0" smtClean="0"/>
              <a:t>ГБОУ СОШ № 2 «ОЦ» с. Борское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6253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5188" y="365126"/>
            <a:ext cx="6190161" cy="784405"/>
          </a:xfrm>
        </p:spPr>
        <p:txBody>
          <a:bodyPr>
            <a:normAutofit/>
          </a:bodyPr>
          <a:lstStyle/>
          <a:p>
            <a:r>
              <a:rPr lang="ru-RU" b="1" dirty="0" smtClean="0"/>
              <a:t>Тайм - менеджмент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3326" y="1133344"/>
            <a:ext cx="55517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 Закон Парето</a:t>
            </a:r>
            <a:r>
              <a:rPr lang="ru-RU" sz="2000" dirty="0" smtClean="0"/>
              <a:t>, который в приложении к управлению временем звучит так: 20% дел (и затраченного времени) дают 80% результатов, 80% дел (и затраченного времени) дают 20% результатов.</a:t>
            </a:r>
          </a:p>
          <a:p>
            <a:pPr lvl="0"/>
            <a:endParaRPr lang="ru-RU" sz="20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548638" y="2883769"/>
            <a:ext cx="51859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Метод Эйзенхауэра – </a:t>
            </a:r>
            <a:r>
              <a:rPr lang="ru-RU" sz="2000" dirty="0" smtClean="0"/>
              <a:t>техника расстановки приоритетов.</a:t>
            </a:r>
          </a:p>
          <a:p>
            <a:pPr lvl="0"/>
            <a:endParaRPr lang="ru-RU" sz="20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339635" y="4158734"/>
            <a:ext cx="546027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«Техника </a:t>
            </a:r>
            <a:r>
              <a:rPr lang="ru-RU" b="1" dirty="0" err="1" smtClean="0"/>
              <a:t>Помодорро</a:t>
            </a:r>
            <a:r>
              <a:rPr lang="ru-RU" b="1" dirty="0" smtClean="0"/>
              <a:t>». </a:t>
            </a:r>
            <a:r>
              <a:rPr lang="ru-RU" dirty="0" smtClean="0"/>
              <a:t>Поставьте таймер на 25 минут и работайте, не отвлекаясь. Сделайте пятиминутный перерыв. Потом снова засеките 25 минут и занимайтесь делом. Смысл в том, чтобы разделять монотонную работу на этапы, между которыми вы получаете заслуженный отдых</a:t>
            </a:r>
            <a:r>
              <a:rPr lang="ru-RU" sz="2000" dirty="0" smtClean="0"/>
              <a:t>.</a:t>
            </a:r>
            <a:endParaRPr lang="ru-RU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5538651" y="3253041"/>
            <a:ext cx="3122023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Метод "90 на 30". </a:t>
            </a:r>
            <a:r>
              <a:rPr lang="ru-RU" dirty="0" smtClean="0"/>
              <a:t>По этому методу на работу отводится полтора часа, а на отдых 30 минут. После этого цикл повторяется. В первые циклы выполните самую важную и сложную работу, далее – менее важную.</a:t>
            </a:r>
          </a:p>
          <a:p>
            <a:pPr lvl="0"/>
            <a:endParaRPr lang="ru-RU" sz="2000" dirty="0" smtClean="0"/>
          </a:p>
        </p:txBody>
      </p:sp>
      <p:sp>
        <p:nvSpPr>
          <p:cNvPr id="13" name="Прямоугольник 12"/>
          <p:cNvSpPr/>
          <p:nvPr/>
        </p:nvSpPr>
        <p:spPr>
          <a:xfrm>
            <a:off x="681591" y="3753786"/>
            <a:ext cx="3254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Техника. </a:t>
            </a:r>
            <a:r>
              <a:rPr lang="ru-RU" dirty="0" smtClean="0"/>
              <a:t>Правило двух минут. </a:t>
            </a:r>
            <a:endParaRPr lang="ru-RU" dirty="0"/>
          </a:p>
        </p:txBody>
      </p:sp>
      <p:pic>
        <p:nvPicPr>
          <p:cNvPr id="14" name="Рисунок 13" descr="https://fs.znanio.ru/d5af0e/3f/e9/baade8adf5ed502ce15524193dd255edb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3908" y="1122042"/>
            <a:ext cx="2364514" cy="2143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155" y="458698"/>
            <a:ext cx="7588155" cy="586331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Позитивные установки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4841" y="1136469"/>
            <a:ext cx="6098210" cy="3788228"/>
          </a:xfrm>
        </p:spPr>
        <p:txBody>
          <a:bodyPr>
            <a:normAutofit fontScale="85000" lnSpcReduction="10000"/>
          </a:bodyPr>
          <a:lstStyle/>
          <a:p>
            <a:endParaRPr lang="ru-RU" dirty="0" smtClean="0"/>
          </a:p>
          <a:p>
            <a:r>
              <a:rPr lang="ru-RU" dirty="0" smtClean="0"/>
              <a:t>Находите время для работы – это УСЛОВИЕ УСПЕХА!</a:t>
            </a:r>
          </a:p>
          <a:p>
            <a:r>
              <a:rPr lang="ru-RU" dirty="0" smtClean="0"/>
              <a:t>Находите время для размышлений – это ИСТОЧНИК СИЛЫ!</a:t>
            </a:r>
          </a:p>
          <a:p>
            <a:r>
              <a:rPr lang="ru-RU" dirty="0" smtClean="0"/>
              <a:t>Находите время для игры – это СЕКРЕТ МОЛОДОСТИ!</a:t>
            </a:r>
          </a:p>
          <a:p>
            <a:r>
              <a:rPr lang="ru-RU" dirty="0" smtClean="0"/>
              <a:t>Находите время для чтения – это ОСНОВА ЗНАНИЙ!</a:t>
            </a:r>
          </a:p>
          <a:p>
            <a:r>
              <a:rPr lang="ru-RU" dirty="0" smtClean="0"/>
              <a:t>Находите время для дружбы – это УСЛОВИЕ СЧАСТЬЯ!</a:t>
            </a:r>
          </a:p>
          <a:p>
            <a:r>
              <a:rPr lang="ru-RU" dirty="0" smtClean="0"/>
              <a:t>Находите время для мечты – это ПУТЬ К ЗВЁЗДАМ!</a:t>
            </a:r>
          </a:p>
          <a:p>
            <a:r>
              <a:rPr lang="ru-RU" dirty="0" smtClean="0"/>
              <a:t>Находите время для любви – это РАДОСТЬ ЖИЗНИ!</a:t>
            </a:r>
          </a:p>
          <a:p>
            <a:r>
              <a:rPr lang="ru-RU" dirty="0" smtClean="0"/>
              <a:t>Находите время для веселья – это МУЗЫКА ДУШИ!</a:t>
            </a:r>
          </a:p>
          <a:p>
            <a:pPr algn="just"/>
            <a:endParaRPr lang="ru-RU" dirty="0" smtClean="0"/>
          </a:p>
        </p:txBody>
      </p:sp>
      <p:pic>
        <p:nvPicPr>
          <p:cNvPr id="6" name="Рисунок 5" descr="https://avatars.mds.yandex.net/i?id=c19f472cd2cab6a20f07b41404213954_l-5221319-images-thumbs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5487" y="899024"/>
            <a:ext cx="2334922" cy="1896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 descr="https://otkritkis.com/wp-content/uploads/2022/02/scale_1200-1-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769" y="4816930"/>
            <a:ext cx="3303451" cy="18581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37103"/>
          </a:xfrm>
        </p:spPr>
        <p:txBody>
          <a:bodyPr/>
          <a:lstStyle/>
          <a:p>
            <a:r>
              <a:rPr lang="ru-RU" b="1" dirty="0" err="1" smtClean="0"/>
              <a:t>Трекер</a:t>
            </a:r>
            <a:r>
              <a:rPr lang="ru-RU" b="1" dirty="0" smtClean="0"/>
              <a:t> привычек</a:t>
            </a:r>
            <a:endParaRPr lang="ru-RU" b="1" dirty="0"/>
          </a:p>
        </p:txBody>
      </p:sp>
      <p:pic>
        <p:nvPicPr>
          <p:cNvPr id="3" name="Рисунок 2" descr="https://fsd.multiurok.ru/html/2022/05/31/s_6295ef982d852/phpOGlDZt_Proforientacionnyj-master-klass-Lajfhaki-uchitelya-buducshego_html_a2547b7e7d10da9c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7463" y="1227909"/>
            <a:ext cx="7132319" cy="484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Колесо баланса</a:t>
            </a:r>
            <a:endParaRPr lang="ru-RU" b="1" dirty="0"/>
          </a:p>
        </p:txBody>
      </p:sp>
      <p:pic>
        <p:nvPicPr>
          <p:cNvPr id="3" name="Рисунок 2" descr="https://webpulse.imgsmail.ru/imgpreview?mb=webpulse&amp;key=pulse_cabinet-image-d660cc61-2087-42a8-9877-91418c5e1d8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921" y="1502228"/>
            <a:ext cx="6165668" cy="4415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Рефлексия. Цветовая палитра</a:t>
            </a:r>
            <a:endParaRPr lang="ru-RU" b="1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11010" t="43139" r="66756" b="17712"/>
          <a:stretch/>
        </p:blipFill>
        <p:spPr bwMode="auto">
          <a:xfrm>
            <a:off x="1380067" y="1690689"/>
            <a:ext cx="3056466" cy="26950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2"/>
          <a:srcRect l="53019" t="43139" r="34474" b="17712"/>
          <a:stretch/>
        </p:blipFill>
        <p:spPr bwMode="auto">
          <a:xfrm>
            <a:off x="4436533" y="1690689"/>
            <a:ext cx="1905001" cy="25794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59113" y="1412875"/>
            <a:ext cx="5483225" cy="4679950"/>
          </a:xfrm>
        </p:spPr>
        <p:txBody>
          <a:bodyPr lIns="0" tIns="0" rIns="0" bIns="0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Будьте оптимистами!   Оптимизм обеспечивает успех!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/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Спасибо за внимание!</a:t>
            </a:r>
          </a:p>
        </p:txBody>
      </p:sp>
      <p:pic>
        <p:nvPicPr>
          <p:cNvPr id="18435" name="Picture 3" descr="j019861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2133600"/>
            <a:ext cx="2187575" cy="29003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Мастер-класс </a:t>
            </a:r>
            <a:br>
              <a:rPr lang="ru-RU" sz="2800" b="1" dirty="0" smtClean="0"/>
            </a:br>
            <a:r>
              <a:rPr lang="ru-RU" sz="2800" b="1" dirty="0" smtClean="0"/>
              <a:t>для старшеклассников «Лайфхаки современного учителя»</a:t>
            </a:r>
            <a:endParaRPr lang="ru-RU" sz="2800" dirty="0"/>
          </a:p>
        </p:txBody>
      </p:sp>
      <p:pic>
        <p:nvPicPr>
          <p:cNvPr id="3" name="Рисунок 2" descr="https://c0.klipartz.com/pngpicture/695/991/gratis-png-profesor-alumno-prueba-de-curso-profesor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208" y="3953599"/>
            <a:ext cx="1733550" cy="1903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ьная выноска 3"/>
          <p:cNvSpPr/>
          <p:nvPr/>
        </p:nvSpPr>
        <p:spPr>
          <a:xfrm>
            <a:off x="2664823" y="1658984"/>
            <a:ext cx="2730137" cy="1567543"/>
          </a:xfrm>
          <a:prstGeom prst="wedgeEllipseCallout">
            <a:avLst>
              <a:gd name="adj1" fmla="val -57197"/>
              <a:gd name="adj2" fmla="val 11083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Год назад, придя на работу в школу, я столкнулась с проблемами !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Овальная выноска 4"/>
          <p:cNvSpPr/>
          <p:nvPr/>
        </p:nvSpPr>
        <p:spPr>
          <a:xfrm>
            <a:off x="5390605" y="2386149"/>
            <a:ext cx="2730137" cy="1567543"/>
          </a:xfrm>
          <a:prstGeom prst="wedgeEllipseCallout">
            <a:avLst>
              <a:gd name="adj1" fmla="val -157676"/>
              <a:gd name="adj2" fmla="val 7583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Нет, не так: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 ПРОБЛЕМАМИ!</a:t>
            </a:r>
          </a:p>
          <a:p>
            <a:pPr algn="ctr"/>
            <a:endParaRPr lang="ru-RU" dirty="0"/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Нет, не так: С ПРОБЛЕМАМИ!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https://avatars.dzeninfra.ru/get-ynews/58886/f27c0bc95f8f068e90c8d13dbf636498/992x49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5145" y="3632835"/>
            <a:ext cx="24765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i.sunhome.ru/psychology/158/5-sovetov-kak-izbavitsya-ot-kompleksa-otlichnika.3656.orig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93315" y="4153036"/>
            <a:ext cx="21150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avatars.dzeninfra.ru/get-zen_doc/2993437/pub_5ed68199dab262760c6d95e5_5ed685ac6e1d7f4b226d84fe/scale_120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92308" y="5073151"/>
            <a:ext cx="2428663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xn----dtbhvcrdbcoh1a.xn--p1ai/wp-content/uploads/2020/09/11-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66962" y="5383666"/>
            <a:ext cx="2258181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5188" y="365126"/>
            <a:ext cx="6190161" cy="784405"/>
          </a:xfrm>
        </p:spPr>
        <p:txBody>
          <a:bodyPr>
            <a:normAutofit/>
          </a:bodyPr>
          <a:lstStyle/>
          <a:p>
            <a:r>
              <a:rPr lang="ru-RU" b="1" dirty="0" smtClean="0"/>
              <a:t>Педагогические </a:t>
            </a:r>
            <a:r>
              <a:rPr lang="ru-RU" b="1" dirty="0" err="1" smtClean="0"/>
              <a:t>лайфхаки</a:t>
            </a:r>
            <a:endParaRPr lang="ru-RU" dirty="0"/>
          </a:p>
        </p:txBody>
      </p:sp>
      <p:pic>
        <p:nvPicPr>
          <p:cNvPr id="3" name="Рисунок 2" descr="https://img4.teletype.in/files/ff/bf/ffbff239-af20-4024-95ee-4e9b20cf84cf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0933" y="1431878"/>
            <a:ext cx="212366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836023" y="1760361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000" b="1" dirty="0" smtClean="0"/>
              <a:t>Тайм – менеджмент </a:t>
            </a:r>
            <a:r>
              <a:rPr lang="ru-RU" sz="2000" dirty="0" smtClean="0"/>
              <a:t>(искусство управления временем)</a:t>
            </a:r>
          </a:p>
        </p:txBody>
      </p:sp>
      <p:pic>
        <p:nvPicPr>
          <p:cNvPr id="5" name="Рисунок 4" descr="https://cdn.freelance.ru/img/portfolio/pics/00/38/0D/3673479.jpg?mt=609adb9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5145" y="3017520"/>
            <a:ext cx="1898724" cy="166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83771" y="3262589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000" b="1" dirty="0" err="1" smtClean="0"/>
              <a:t>Трекер</a:t>
            </a:r>
            <a:r>
              <a:rPr lang="ru-RU" sz="2000" b="1" dirty="0" smtClean="0"/>
              <a:t> привычек</a:t>
            </a:r>
            <a:r>
              <a:rPr lang="ru-RU" sz="2000" dirty="0" smtClean="0"/>
              <a:t> или как отследить свою эффективность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97509" y="5282140"/>
            <a:ext cx="38794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/>
              <a:t>Колесо баланса</a:t>
            </a:r>
            <a:endParaRPr lang="ru-RU" sz="2000" dirty="0" smtClean="0"/>
          </a:p>
        </p:txBody>
      </p:sp>
      <p:pic>
        <p:nvPicPr>
          <p:cNvPr id="8" name="Рисунок 7" descr="https://webpulse.imgsmail.ru/imgpreview?mb=webpulse&amp;key=pulse_cabinet-image-d660cc61-2087-42a8-9877-91418c5e1d8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6775" y="4661413"/>
            <a:ext cx="1857375" cy="176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841" y="576264"/>
            <a:ext cx="7588155" cy="507954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Принципы </a:t>
            </a:r>
            <a:r>
              <a:rPr lang="ru-RU" sz="3200" b="1" dirty="0" err="1" smtClean="0"/>
              <a:t>тайм-менеджмента</a:t>
            </a:r>
            <a:endParaRPr lang="ru-RU" sz="32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4841" y="1175658"/>
            <a:ext cx="7588155" cy="4702628"/>
          </a:xfrm>
        </p:spPr>
        <p:txBody>
          <a:bodyPr>
            <a:normAutofit/>
          </a:bodyPr>
          <a:lstStyle/>
          <a:p>
            <a:pPr marL="457200" indent="-457200" algn="just"/>
            <a:endParaRPr lang="ru-RU" dirty="0" smtClean="0"/>
          </a:p>
          <a:p>
            <a:pPr marL="457200" indent="-457200" algn="just">
              <a:buFont typeface="Arial" panose="020B0604020202020204" pitchFamily="34" charset="0"/>
              <a:buAutoNum type="arabicPeriod"/>
            </a:pPr>
            <a:r>
              <a:rPr lang="ru-RU" dirty="0" smtClean="0"/>
              <a:t>Умение работать с целями</a:t>
            </a:r>
          </a:p>
          <a:p>
            <a:pPr marL="457200" indent="-457200" algn="just">
              <a:buFont typeface="Arial" panose="020B0604020202020204" pitchFamily="34" charset="0"/>
              <a:buAutoNum type="arabicPeriod"/>
            </a:pPr>
            <a:r>
              <a:rPr lang="ru-RU" dirty="0" smtClean="0"/>
              <a:t>Распределение приоритетов</a:t>
            </a:r>
          </a:p>
          <a:p>
            <a:pPr marL="457200" indent="-457200" algn="just">
              <a:buFont typeface="Arial" panose="020B0604020202020204" pitchFamily="34" charset="0"/>
              <a:buAutoNum type="arabicPeriod"/>
            </a:pPr>
            <a:r>
              <a:rPr lang="ru-RU" dirty="0" smtClean="0"/>
              <a:t>Знание инструментов планирования</a:t>
            </a:r>
          </a:p>
          <a:p>
            <a:pPr marL="457200" indent="-457200" algn="just">
              <a:buFont typeface="Arial" panose="020B0604020202020204" pitchFamily="34" charset="0"/>
              <a:buAutoNum type="arabicPeriod"/>
            </a:pPr>
            <a:r>
              <a:rPr lang="ru-RU" dirty="0" smtClean="0"/>
              <a:t>Наработка привычек</a:t>
            </a:r>
          </a:p>
          <a:p>
            <a:pPr marL="457200" indent="-457200" algn="just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841" y="576264"/>
            <a:ext cx="7588155" cy="507954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Упражнение «Секундомер»</a:t>
            </a:r>
            <a:endParaRPr lang="ru-RU" sz="32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01336" y="2063931"/>
            <a:ext cx="6335487" cy="2677886"/>
          </a:xfrm>
        </p:spPr>
        <p:txBody>
          <a:bodyPr>
            <a:normAutofit/>
          </a:bodyPr>
          <a:lstStyle/>
          <a:p>
            <a:pPr marL="457200" indent="-457200" algn="just"/>
            <a:r>
              <a:rPr lang="ru-RU" dirty="0" smtClean="0"/>
              <a:t>       По моему сигналу все должны закрыть глаза и попробовать ощутить, когда пройдет 1 минута. Считать про себя секунды нельзя. Когда вы почувствуете, что минута истекла, откройте глаза и сразу посмотрите на секундомер.</a:t>
            </a:r>
          </a:p>
          <a:p>
            <a:pPr marL="457200" indent="-457200" algn="just"/>
            <a:endParaRPr lang="ru-RU" dirty="0" smtClean="0"/>
          </a:p>
          <a:p>
            <a:pPr marL="457200" indent="-457200" algn="just">
              <a:buAutoNum type="arabicPeriod"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841" y="261257"/>
            <a:ext cx="7588155" cy="901337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Тайм-менеджмент современного учителя</a:t>
            </a:r>
            <a:endParaRPr lang="ru-RU" sz="2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72937" y="2299062"/>
            <a:ext cx="5578619" cy="3174273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/>
              <a:t>Как</a:t>
            </a:r>
            <a:r>
              <a:rPr lang="ru-RU" dirty="0" smtClean="0"/>
              <a:t> вы думаете, знала ли золушка, что такое тайм-менеджмент?</a:t>
            </a:r>
          </a:p>
          <a:p>
            <a:pPr algn="just"/>
            <a:r>
              <a:rPr lang="ru-RU" b="1" dirty="0" smtClean="0"/>
              <a:t> </a:t>
            </a:r>
          </a:p>
        </p:txBody>
      </p:sp>
      <p:pic>
        <p:nvPicPr>
          <p:cNvPr id="4" name="Рисунок 3" descr="https://avatars.mds.yandex.net/i?id=425ddf3609f8763d4e27539ca74a21781a2f0ab9-7946262-images-thumbs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6184" y="3409406"/>
            <a:ext cx="4130210" cy="2108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avatars.mds.yandex.net/i?id=b268dc4a326f1eb962845097972090b28f2fac14-9056327-images-thumbs&amp;n=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699" y="1429839"/>
            <a:ext cx="1209675" cy="967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754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Задание. Хронофаги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9635" y="1031966"/>
            <a:ext cx="8360228" cy="5316583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2900" dirty="0" smtClean="0"/>
              <a:t>        Выберите из предложенного списка, «хронофаги» - препятствия, которые являются помехой для продуктивного проведения уроков.</a:t>
            </a:r>
          </a:p>
          <a:p>
            <a:pPr>
              <a:buNone/>
            </a:pPr>
            <a:r>
              <a:rPr lang="ru-RU" sz="2900" dirty="0" smtClean="0"/>
              <a:t>1.Проверка отсутствующих</a:t>
            </a:r>
          </a:p>
          <a:p>
            <a:pPr>
              <a:buNone/>
            </a:pPr>
            <a:r>
              <a:rPr lang="ru-RU" sz="2900" dirty="0" smtClean="0"/>
              <a:t>2.Поиск дежурных и приведение кабинета в порядок</a:t>
            </a:r>
          </a:p>
          <a:p>
            <a:pPr>
              <a:buNone/>
            </a:pPr>
            <a:r>
              <a:rPr lang="ru-RU" sz="2900" dirty="0" smtClean="0"/>
              <a:t>3.Выяснение причин опозданий</a:t>
            </a:r>
          </a:p>
          <a:p>
            <a:pPr>
              <a:buNone/>
            </a:pPr>
            <a:r>
              <a:rPr lang="ru-RU" sz="2900" dirty="0" smtClean="0"/>
              <a:t>4.Выяснение причин неготовности обучающихся к уроку</a:t>
            </a:r>
          </a:p>
          <a:p>
            <a:pPr>
              <a:buNone/>
            </a:pPr>
            <a:r>
              <a:rPr lang="ru-RU" sz="2900" dirty="0" smtClean="0"/>
              <a:t>5.Устный опрос по содержанию </a:t>
            </a:r>
            <a:r>
              <a:rPr lang="ru-RU" sz="2900" dirty="0" err="1" smtClean="0"/>
              <a:t>д</a:t>
            </a:r>
            <a:r>
              <a:rPr lang="ru-RU" sz="2900" dirty="0" smtClean="0"/>
              <a:t>/</a:t>
            </a:r>
            <a:r>
              <a:rPr lang="ru-RU" sz="2900" dirty="0" err="1" smtClean="0"/>
              <a:t>з</a:t>
            </a:r>
            <a:endParaRPr lang="ru-RU" sz="2900" dirty="0" smtClean="0"/>
          </a:p>
          <a:p>
            <a:pPr>
              <a:buNone/>
            </a:pPr>
            <a:r>
              <a:rPr lang="ru-RU" sz="2900" dirty="0" smtClean="0"/>
              <a:t>6.Тестовый вопрос с взаимопроверкой по </a:t>
            </a:r>
            <a:r>
              <a:rPr lang="ru-RU" sz="2900" dirty="0" err="1" smtClean="0"/>
              <a:t>д</a:t>
            </a:r>
            <a:r>
              <a:rPr lang="ru-RU" sz="2900" dirty="0" smtClean="0"/>
              <a:t>/</a:t>
            </a:r>
            <a:r>
              <a:rPr lang="ru-RU" sz="2900" dirty="0" err="1" smtClean="0"/>
              <a:t>з</a:t>
            </a:r>
            <a:endParaRPr lang="ru-RU" sz="2900" dirty="0" smtClean="0"/>
          </a:p>
          <a:p>
            <a:pPr>
              <a:buNone/>
            </a:pPr>
            <a:r>
              <a:rPr lang="ru-RU" sz="2900" dirty="0" smtClean="0"/>
              <a:t>7.Вызов для ответа детей,  неподготовленных к уроку</a:t>
            </a:r>
          </a:p>
          <a:p>
            <a:pPr>
              <a:buNone/>
            </a:pPr>
            <a:r>
              <a:rPr lang="ru-RU" sz="2900" dirty="0" smtClean="0"/>
              <a:t>8.Требования вставать для произнесения реплики во время беседы, для ответа на вопрос предполагающий односложный ответ</a:t>
            </a:r>
          </a:p>
          <a:p>
            <a:pPr>
              <a:buNone/>
            </a:pPr>
            <a:r>
              <a:rPr lang="ru-RU" sz="2900" dirty="0" smtClean="0"/>
              <a:t>9.Включение в содержание урока информации, отсутствующей в образовательной программе</a:t>
            </a:r>
          </a:p>
          <a:p>
            <a:pPr>
              <a:buNone/>
            </a:pPr>
            <a:r>
              <a:rPr lang="ru-RU" sz="2900" dirty="0" smtClean="0"/>
              <a:t>10.Четкие, конкретные инструкции к заданиям</a:t>
            </a:r>
          </a:p>
          <a:p>
            <a:pPr>
              <a:buNone/>
            </a:pPr>
            <a:r>
              <a:rPr lang="ru-RU" sz="2900" dirty="0" smtClean="0"/>
              <a:t>11.Экономия времени на качественную обработку обязательного содержания во имя 100% - выполнения плана урока</a:t>
            </a:r>
          </a:p>
          <a:p>
            <a:pPr>
              <a:buNone/>
            </a:pPr>
            <a:r>
              <a:rPr lang="ru-RU" sz="2900" dirty="0" smtClean="0"/>
              <a:t>12.Запись в тетради информации, которая есть в учебнике</a:t>
            </a:r>
          </a:p>
          <a:p>
            <a:pPr>
              <a:buNone/>
            </a:pPr>
            <a:r>
              <a:rPr lang="ru-RU" sz="2900" dirty="0" smtClean="0"/>
              <a:t>13.Вычерчивание сложных таблиц и схем</a:t>
            </a:r>
          </a:p>
          <a:p>
            <a:pPr>
              <a:buNone/>
            </a:pPr>
            <a:r>
              <a:rPr lang="ru-RU" sz="2900" dirty="0" smtClean="0"/>
              <a:t>14.Подробное объяснение сложных задач</a:t>
            </a:r>
          </a:p>
          <a:p>
            <a:pPr>
              <a:buNone/>
            </a:pPr>
            <a:r>
              <a:rPr lang="ru-RU" sz="2900" dirty="0" smtClean="0"/>
              <a:t>15.Четкая постановка цели и определение задач в начале урока</a:t>
            </a:r>
          </a:p>
          <a:p>
            <a:pPr>
              <a:buNone/>
            </a:pPr>
            <a:r>
              <a:rPr lang="ru-RU" sz="2900" dirty="0" smtClean="0"/>
              <a:t>16.Контроль процесса и результатов деятельности, внесение необходимых корректив</a:t>
            </a:r>
            <a:endParaRPr lang="ru-RU" sz="2900" dirty="0"/>
          </a:p>
        </p:txBody>
      </p:sp>
      <p:pic>
        <p:nvPicPr>
          <p:cNvPr id="4" name="Рисунок 3" descr="https://avatars.mds.yandex.net/i?id=de6f12f9e71876c3b2401dc877a6c12f-4304109-images-thumbs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8383" y="1452836"/>
            <a:ext cx="2041480" cy="191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754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Проверка. Хронофаги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9635" y="1031966"/>
            <a:ext cx="8360228" cy="531658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2900" dirty="0" smtClean="0">
                <a:solidFill>
                  <a:srgbClr val="C00000"/>
                </a:solidFill>
              </a:rPr>
              <a:t>1.Проверка отсутствующих</a:t>
            </a:r>
          </a:p>
          <a:p>
            <a:pPr>
              <a:buNone/>
            </a:pPr>
            <a:r>
              <a:rPr lang="ru-RU" sz="2900" dirty="0" smtClean="0">
                <a:solidFill>
                  <a:srgbClr val="C00000"/>
                </a:solidFill>
              </a:rPr>
              <a:t>2.Поиск дежурных и приведение кабинета в порядок</a:t>
            </a:r>
          </a:p>
          <a:p>
            <a:pPr>
              <a:buNone/>
            </a:pPr>
            <a:r>
              <a:rPr lang="ru-RU" sz="2900" dirty="0" smtClean="0">
                <a:solidFill>
                  <a:srgbClr val="C00000"/>
                </a:solidFill>
              </a:rPr>
              <a:t>3.Выяснение причин опозданий</a:t>
            </a:r>
          </a:p>
          <a:p>
            <a:pPr>
              <a:buNone/>
            </a:pPr>
            <a:r>
              <a:rPr lang="ru-RU" sz="2900" dirty="0" smtClean="0">
                <a:solidFill>
                  <a:srgbClr val="C00000"/>
                </a:solidFill>
              </a:rPr>
              <a:t>4.Выяснение причин неготовности обучающихся к уроку</a:t>
            </a:r>
          </a:p>
          <a:p>
            <a:pPr>
              <a:buNone/>
            </a:pPr>
            <a:r>
              <a:rPr lang="ru-RU" sz="2900" dirty="0" smtClean="0"/>
              <a:t>5.Устный опрос по содержанию </a:t>
            </a:r>
            <a:r>
              <a:rPr lang="ru-RU" sz="2900" dirty="0" err="1" smtClean="0"/>
              <a:t>д</a:t>
            </a:r>
            <a:r>
              <a:rPr lang="ru-RU" sz="2900" dirty="0" smtClean="0"/>
              <a:t>/</a:t>
            </a:r>
            <a:r>
              <a:rPr lang="ru-RU" sz="2900" dirty="0" err="1" smtClean="0"/>
              <a:t>з</a:t>
            </a:r>
            <a:endParaRPr lang="ru-RU" sz="2900" dirty="0" smtClean="0"/>
          </a:p>
          <a:p>
            <a:pPr>
              <a:buNone/>
            </a:pPr>
            <a:r>
              <a:rPr lang="ru-RU" sz="2900" dirty="0" smtClean="0"/>
              <a:t>6.Тестовый вопрос с взаимопроверкой по </a:t>
            </a:r>
            <a:r>
              <a:rPr lang="ru-RU" sz="2900" dirty="0" err="1" smtClean="0"/>
              <a:t>д</a:t>
            </a:r>
            <a:r>
              <a:rPr lang="ru-RU" sz="2900" dirty="0" smtClean="0"/>
              <a:t>/</a:t>
            </a:r>
            <a:r>
              <a:rPr lang="ru-RU" sz="2900" dirty="0" err="1" smtClean="0"/>
              <a:t>з</a:t>
            </a:r>
            <a:endParaRPr lang="ru-RU" sz="2900" dirty="0" smtClean="0"/>
          </a:p>
          <a:p>
            <a:pPr>
              <a:buNone/>
            </a:pPr>
            <a:r>
              <a:rPr lang="ru-RU" sz="2900" dirty="0" smtClean="0">
                <a:solidFill>
                  <a:srgbClr val="C00000"/>
                </a:solidFill>
              </a:rPr>
              <a:t>7.Вызов для ответа детей,  неподготовленных к уроку</a:t>
            </a:r>
          </a:p>
          <a:p>
            <a:pPr>
              <a:buNone/>
            </a:pPr>
            <a:r>
              <a:rPr lang="ru-RU" sz="2900" dirty="0" smtClean="0">
                <a:solidFill>
                  <a:srgbClr val="C00000"/>
                </a:solidFill>
              </a:rPr>
              <a:t>8.Требования вставать для произнесения реплики во время беседы, для ответа на вопрос предполагающий односложный ответ</a:t>
            </a:r>
          </a:p>
          <a:p>
            <a:pPr>
              <a:buNone/>
            </a:pPr>
            <a:r>
              <a:rPr lang="ru-RU" sz="2900" dirty="0" smtClean="0"/>
              <a:t>9.Включение в содержание урока информации, отсутствующей в образовательной программе</a:t>
            </a:r>
          </a:p>
          <a:p>
            <a:pPr>
              <a:buNone/>
            </a:pPr>
            <a:r>
              <a:rPr lang="ru-RU" sz="2900" dirty="0" smtClean="0"/>
              <a:t>10.Четкие, конкретные инструкции к заданиям</a:t>
            </a:r>
          </a:p>
          <a:p>
            <a:pPr>
              <a:buNone/>
            </a:pPr>
            <a:r>
              <a:rPr lang="ru-RU" sz="2900" dirty="0" smtClean="0"/>
              <a:t>11.Экономия времени на качественную обработку обязательного содержания во имя 100% - выполнения плана урока</a:t>
            </a:r>
          </a:p>
          <a:p>
            <a:pPr>
              <a:buNone/>
            </a:pPr>
            <a:r>
              <a:rPr lang="ru-RU" sz="2900" dirty="0" smtClean="0">
                <a:solidFill>
                  <a:srgbClr val="C00000"/>
                </a:solidFill>
              </a:rPr>
              <a:t>12.Запись в тетради информации, которая есть в учебнике</a:t>
            </a:r>
          </a:p>
          <a:p>
            <a:pPr>
              <a:buNone/>
            </a:pPr>
            <a:r>
              <a:rPr lang="ru-RU" sz="2900" dirty="0" smtClean="0"/>
              <a:t>13.Вычерчивание сложных таблиц и схем</a:t>
            </a:r>
          </a:p>
          <a:p>
            <a:pPr>
              <a:buNone/>
            </a:pPr>
            <a:r>
              <a:rPr lang="ru-RU" sz="2900" dirty="0" smtClean="0"/>
              <a:t>14.Подробное объяснение сложных задач</a:t>
            </a:r>
          </a:p>
          <a:p>
            <a:pPr>
              <a:buNone/>
            </a:pPr>
            <a:r>
              <a:rPr lang="ru-RU" sz="2900" dirty="0" smtClean="0"/>
              <a:t>15.Четкая постановка цели и определение задач в начале урока</a:t>
            </a:r>
          </a:p>
          <a:p>
            <a:pPr>
              <a:buNone/>
            </a:pPr>
            <a:r>
              <a:rPr lang="ru-RU" sz="2900" dirty="0" smtClean="0"/>
              <a:t>16.Контроль процесса и результатов деятельности, внесение необходимых корректив</a:t>
            </a:r>
            <a:endParaRPr lang="ru-RU" sz="2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841" y="576264"/>
            <a:ext cx="6686039" cy="507954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Задание</a:t>
            </a:r>
            <a:endParaRPr lang="ru-RU" sz="32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4842" y="1175658"/>
            <a:ext cx="6359468" cy="470262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dirty="0" smtClean="0"/>
              <a:t>Распределите данные виды работ на две группы: «дела – лягушки» и «дела – слоны».</a:t>
            </a:r>
          </a:p>
          <a:p>
            <a:pPr algn="l"/>
            <a:r>
              <a:rPr lang="ru-RU" dirty="0" smtClean="0"/>
              <a:t>Выучить текст перед выступлением</a:t>
            </a:r>
          </a:p>
          <a:p>
            <a:pPr algn="l"/>
            <a:r>
              <a:rPr lang="ru-RU" dirty="0" smtClean="0"/>
              <a:t>Посмотреть фильм</a:t>
            </a:r>
          </a:p>
          <a:p>
            <a:pPr algn="l"/>
            <a:r>
              <a:rPr lang="ru-RU" dirty="0" smtClean="0"/>
              <a:t>Пробежать 5 км</a:t>
            </a:r>
          </a:p>
          <a:p>
            <a:pPr algn="l"/>
            <a:r>
              <a:rPr lang="ru-RU" dirty="0" smtClean="0"/>
              <a:t>Подготовить план к уроку на завтра</a:t>
            </a:r>
          </a:p>
          <a:p>
            <a:pPr algn="l"/>
            <a:r>
              <a:rPr lang="ru-RU" dirty="0" smtClean="0"/>
              <a:t>Прочитать художественную книгу</a:t>
            </a:r>
          </a:p>
          <a:p>
            <a:pPr algn="l"/>
            <a:r>
              <a:rPr lang="ru-RU" dirty="0" smtClean="0"/>
              <a:t>Сдать отчет</a:t>
            </a:r>
          </a:p>
          <a:p>
            <a:pPr algn="l"/>
            <a:r>
              <a:rPr lang="ru-RU" dirty="0" smtClean="0"/>
              <a:t>Посетить стоматолога</a:t>
            </a:r>
          </a:p>
          <a:p>
            <a:pPr algn="l"/>
            <a:r>
              <a:rPr lang="ru-RU" dirty="0" smtClean="0"/>
              <a:t>Разобрать свое рабочее место</a:t>
            </a:r>
          </a:p>
          <a:p>
            <a:pPr algn="l"/>
            <a:r>
              <a:rPr lang="ru-RU" dirty="0" smtClean="0"/>
              <a:t>Написать рабочую программу</a:t>
            </a:r>
          </a:p>
          <a:p>
            <a:pPr algn="l"/>
            <a:r>
              <a:rPr lang="ru-RU" dirty="0" smtClean="0"/>
              <a:t>Выполнить проектную работу</a:t>
            </a:r>
          </a:p>
          <a:p>
            <a:endParaRPr lang="ru-RU" dirty="0"/>
          </a:p>
        </p:txBody>
      </p:sp>
      <p:pic>
        <p:nvPicPr>
          <p:cNvPr id="5" name="Рисунок 4" descr="https://avatars.mds.yandex.net/i?id=958e477134aa8db1ae7bcd493f87851476d2ab56-9147160-images-thumbs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4119" y="1992357"/>
            <a:ext cx="1649457" cy="1364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nukadeti.ru/content/images/static/draw800x800/16_18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2343" y="3755570"/>
            <a:ext cx="1554480" cy="143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делово3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делово2.potx" id="{BBD4DF24-46E9-45A1-B5B4-487099C98600}" vid="{9A069324-9A0F-4E98-AF70-40F367E4A53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1делово3</Template>
  <TotalTime>1757</TotalTime>
  <Words>617</Words>
  <Application>Microsoft Office PowerPoint</Application>
  <PresentationFormat>Экран (4:3)</PresentationFormat>
  <Paragraphs>92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Intro </vt:lpstr>
      <vt:lpstr>Times New Roman</vt:lpstr>
      <vt:lpstr>1делово3</vt:lpstr>
      <vt:lpstr>Мастер – класс для старшеклассников </vt:lpstr>
      <vt:lpstr>Мастер-класс  для старшеклассников «Лайфхаки современного учителя»</vt:lpstr>
      <vt:lpstr>Педагогические лайфхаки</vt:lpstr>
      <vt:lpstr>Принципы тайм-менеджмента</vt:lpstr>
      <vt:lpstr>Упражнение «Секундомер»</vt:lpstr>
      <vt:lpstr>Тайм-менеджмент современного учителя</vt:lpstr>
      <vt:lpstr>Задание. Хронофаги</vt:lpstr>
      <vt:lpstr>Проверка. Хронофаги</vt:lpstr>
      <vt:lpstr>Задание</vt:lpstr>
      <vt:lpstr>Тайм - менеджмент</vt:lpstr>
      <vt:lpstr>Позитивные установки</vt:lpstr>
      <vt:lpstr>Трекер привычек</vt:lpstr>
      <vt:lpstr>Колесо баланса</vt:lpstr>
      <vt:lpstr>Рефлексия. Цветовая палитра</vt:lpstr>
      <vt:lpstr>Будьте оптимистами!   Оптимизм обеспечивает успех!  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деловой</dc:title>
  <dc:creator>Марина</dc:creator>
  <cp:lastModifiedBy>БСШ2</cp:lastModifiedBy>
  <cp:revision>290</cp:revision>
  <dcterms:created xsi:type="dcterms:W3CDTF">2019-07-28T09:59:28Z</dcterms:created>
  <dcterms:modified xsi:type="dcterms:W3CDTF">2025-02-15T11:25:39Z</dcterms:modified>
</cp:coreProperties>
</file>